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67" r:id="rId3"/>
    <p:sldId id="257" r:id="rId4"/>
    <p:sldId id="258" r:id="rId5"/>
    <p:sldId id="268" r:id="rId6"/>
    <p:sldId id="269" r:id="rId7"/>
    <p:sldId id="259" r:id="rId8"/>
    <p:sldId id="273" r:id="rId9"/>
    <p:sldId id="263" r:id="rId10"/>
    <p:sldId id="274" r:id="rId11"/>
    <p:sldId id="271" r:id="rId12"/>
    <p:sldId id="261" r:id="rId13"/>
    <p:sldId id="276" r:id="rId14"/>
    <p:sldId id="277" r:id="rId15"/>
    <p:sldId id="297" r:id="rId16"/>
    <p:sldId id="298" r:id="rId17"/>
    <p:sldId id="279" r:id="rId18"/>
    <p:sldId id="280" r:id="rId19"/>
    <p:sldId id="282" r:id="rId20"/>
    <p:sldId id="294" r:id="rId21"/>
    <p:sldId id="295" r:id="rId22"/>
    <p:sldId id="289" r:id="rId23"/>
    <p:sldId id="293" r:id="rId24"/>
    <p:sldId id="285" r:id="rId25"/>
    <p:sldId id="286" r:id="rId26"/>
    <p:sldId id="2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6B252-8DCA-E057-AA57-913E394D6C70}" v="370" dt="2021-05-17T21:58:33.925"/>
    <p1510:client id="{957EAECF-D152-AED4-CB02-3C9FF9F84A17}" v="883" dt="2021-05-19T21:00:12.244"/>
    <p1510:client id="{A777FABC-57A2-4AED-AACA-2230BA2F1947}" v="51" dt="2021-05-16T21:48:42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D81E-60CB-41EC-AE5B-89E07F9EA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90B37-5DDA-463D-9538-6C5F87974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D0EC-9816-43ED-99E4-623176F8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63349-37E5-4341-AFB8-CB40803D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A5551-FB25-45B0-888A-96B40D48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9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4C3C-FE4A-4B68-85E8-7938FB12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0A4E4-836E-443B-850F-086D2A35A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A9174-E3E9-4695-B2E7-61E34840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8DD4-FFFC-4073-887F-979E9FC4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A5849-BF35-4E69-918B-151143B4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0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C071D-0FEB-459F-82C7-CB4CB12E8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E27D2-404E-431C-AAA0-38E523492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4998-4835-43AC-9D3B-5855DE1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3C374-DBBA-48F7-B9EE-55785717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46192-6160-4784-A5CE-BB4A4DA7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8A46-1F6F-457D-9EBE-5DE23DB9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9F00E-8954-4F72-A165-BEB17A00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EE068-FB32-4421-8114-F5BBC851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29FA4-09BF-4611-8574-4CB4346A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4BCDA-1CD4-4426-BAB4-0087BCC7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1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DE5B-BD71-4EF3-A409-74773B1F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29954-FF44-472B-B6FE-51EB77A44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5A2F6-163A-403D-90A3-F54F2B33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2D7BD-CCAE-4548-9B5A-DAFC3660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F54D5-2B60-4679-9BB5-8C4BBE9F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A015-9A20-4940-9C72-FE02EBC3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6BC2B-FAE7-4AFE-9805-1BB190E61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E41A9-4250-4BA9-9C1D-304D3AE3E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0348C-AA67-4D06-ADB3-5830A9D0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65E6E-68A0-409D-A45C-B6D58A18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D92DA-7CF0-4DC2-AD6A-A0577C57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7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7DD9-2337-4856-AF60-FEB658640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BEF92-20BB-4C17-B6FD-82974B931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6ABD1-100F-49A9-91C0-54C824214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7D310-8482-4879-9E0C-9EB569E9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9E16C-070E-4DF1-B181-309D1D65A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9CC11-B796-458A-95C0-ECFA1D7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B5F3F-423E-43B1-A547-03D528F6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4B5764-FF57-4FA6-B5FF-A1232346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4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20EC-B47D-4B0A-B34C-8C9FCC13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052CD-C786-4043-887C-2EDF0FE7D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DB5687-E9F9-437E-A19E-18B9F3FA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5A6F8-9F29-4042-9E31-DA00B8A9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1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85BD4-A5DF-4F66-B14F-FBD0DC08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D7860-B026-4975-9699-E1879BECC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FDFAD-DDA4-4875-829B-4417022E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2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050-123F-4B77-819D-6889F0DE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F1132-C328-4850-A614-C14CE5CF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5B6A2-74BA-4BDA-B31E-8801EB0F2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79E11-5731-402A-BB8F-E2BF22EE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0C76B-8E59-43DF-A844-C187AD7D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34E41-B920-471B-A573-B7F0178C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85AAD-6AA1-48B6-B85C-C00379DAC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6A832A-F29A-4FF7-952E-D55898B37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880B9-B33A-444F-8DF2-9C8C7BFA5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94FB3-162C-4F3A-9A35-E09EB729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78D6B-CD54-4A78-A6D1-B76CF068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E3E28-857B-47DF-B8F9-C1CB85B78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6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3F3761-4579-4CEA-8127-747B2476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B320B-4D47-4F78-A0F4-7F9B079F1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FC7DA-5586-4A4A-9551-47B3413D7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E4EC-2291-4A2A-940D-A72022FF2AE8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078A1-FD6C-426C-896E-BA4C2257B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33B19-093C-4BF4-B2B1-2590B6899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6BA9C-F7BA-49CC-A5F4-BAEC79C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1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40E83C57-4DF3-4D1C-A65B-E7E645842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2" r="-1" b="469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C7922-404E-485A-BF39-0057B57B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26" y="3434188"/>
            <a:ext cx="10236536" cy="1771054"/>
          </a:xfrm>
        </p:spPr>
        <p:txBody>
          <a:bodyPr>
            <a:normAutofit/>
          </a:bodyPr>
          <a:lstStyle/>
          <a:p>
            <a:r>
              <a:rPr lang="en-US" sz="3200">
                <a:cs typeface="Calibri Light"/>
              </a:rPr>
              <a:t>Documenting Women's History at the Schlesinger Library</a:t>
            </a:r>
            <a:endParaRPr lang="en-US" sz="32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13EFD7-F1C9-4B8B-A2A2-3C6C2E9F5347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515762" y="6534134"/>
            <a:ext cx="9565028" cy="65992"/>
          </a:xfrm>
        </p:spPr>
        <p:txBody>
          <a:bodyPr>
            <a:normAutofit fontScale="25000" lnSpcReduction="20000"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52922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A3ABF7-1ABA-46AA-8164-A351EF6F68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 b="15985"/>
          <a:stretch/>
        </p:blipFill>
        <p:spPr>
          <a:xfrm>
            <a:off x="0" y="-219065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AB404-2623-4DFF-9D32-303DA86F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10371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1961: Widener transferred 1,500 cookbooks to Women's Archives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DE6F-4C1A-4698-BC4D-E780F4A5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Arthur and Elizabeth Schlesinger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917F6-9E85-4E92-B800-FD7464533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22916"/>
            <a:ext cx="5157787" cy="782159"/>
          </a:xfrm>
        </p:spPr>
        <p:txBody>
          <a:bodyPr/>
          <a:lstStyle/>
          <a:p>
            <a:r>
              <a:rPr lang="en-US" dirty="0"/>
              <a:t>Elizabeth with Matina Horner</a:t>
            </a:r>
          </a:p>
        </p:txBody>
      </p:sp>
      <p:pic>
        <p:nvPicPr>
          <p:cNvPr id="8" name="Content Placeholder 7" descr="A picture containing person, standing, people, group&#10;&#10;Description automatically generated">
            <a:extLst>
              <a:ext uri="{FF2B5EF4-FFF2-40B4-BE49-F238E27FC236}">
                <a16:creationId xmlns:a16="http://schemas.microsoft.com/office/drawing/2014/main" id="{012C6A32-5EE5-4067-8906-73A1B6204A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8" y="2505075"/>
            <a:ext cx="2535266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1D7AC-A22E-41FF-8020-DA4A021CF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Arthur with Barbara Solomon</a:t>
            </a:r>
          </a:p>
        </p:txBody>
      </p:sp>
      <p:pic>
        <p:nvPicPr>
          <p:cNvPr id="10" name="Content Placeholder 9" descr="A picture containing person, outdoor, standing, people&#10;&#10;Description automatically generated">
            <a:extLst>
              <a:ext uri="{FF2B5EF4-FFF2-40B4-BE49-F238E27FC236}">
                <a16:creationId xmlns:a16="http://schemas.microsoft.com/office/drawing/2014/main" id="{E5ED30DF-1608-455F-97DE-416B508190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84" y="2505075"/>
            <a:ext cx="2607019" cy="3684588"/>
          </a:xfrm>
        </p:spPr>
      </p:pic>
    </p:spTree>
    <p:extLst>
      <p:ext uri="{BB962C8B-B14F-4D97-AF65-F5344CB8AC3E}">
        <p14:creationId xmlns:p14="http://schemas.microsoft.com/office/powerpoint/2010/main" val="155829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indoor, floor, room, living&#10;&#10;Description automatically generated">
            <a:extLst>
              <a:ext uri="{FF2B5EF4-FFF2-40B4-BE49-F238E27FC236}">
                <a16:creationId xmlns:a16="http://schemas.microsoft.com/office/drawing/2014/main" id="{45F767DF-08C5-4EE1-8CA1-3BCA1A7208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436EA-21D4-48BC-92CF-393D4500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Schlesinger Library, 1971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BE380-DF42-42F7-BD54-A47FC5BBF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Director’s office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650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0F914B-45BB-45B6-9909-678D3E60FE02}"/>
              </a:ext>
            </a:extLst>
          </p:cNvPr>
          <p:cNvSpPr txBox="1"/>
          <p:nvPr/>
        </p:nvSpPr>
        <p:spPr>
          <a:xfrm>
            <a:off x="707011" y="4502330"/>
            <a:ext cx="10765410" cy="12072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+mj-lt"/>
                <a:ea typeface="+mj-ea"/>
                <a:cs typeface="+mj-cs"/>
              </a:rPr>
              <a:t>Women​ demand equality</a:t>
            </a:r>
          </a:p>
        </p:txBody>
      </p:sp>
      <p:pic>
        <p:nvPicPr>
          <p:cNvPr id="8" name="Content Placeholder 7" descr="A picture containing text, person, outdoor, sign&#10;&#10;Description automatically generated">
            <a:extLst>
              <a:ext uri="{FF2B5EF4-FFF2-40B4-BE49-F238E27FC236}">
                <a16:creationId xmlns:a16="http://schemas.microsoft.com/office/drawing/2014/main" id="{BA40FE1F-76AE-44EE-82C8-415FA4C679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" b="7370"/>
          <a:stretch/>
        </p:blipFill>
        <p:spPr>
          <a:xfrm>
            <a:off x="321734" y="651521"/>
            <a:ext cx="5458816" cy="3324685"/>
          </a:xfrm>
          <a:prstGeom prst="rect">
            <a:avLst/>
          </a:prstGeom>
        </p:spPr>
      </p:pic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CE72D070-08AF-4989-ADDF-18A372EE0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37"/>
          <a:stretch/>
        </p:blipFill>
        <p:spPr>
          <a:xfrm>
            <a:off x="7513945" y="321735"/>
            <a:ext cx="3253822" cy="39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21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320CFE-AF9D-4229-8775-14F7AEAF1A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555625"/>
            <a:ext cx="3770313" cy="4629150"/>
          </a:xfrm>
        </p:spPr>
      </p:pic>
      <p:pic>
        <p:nvPicPr>
          <p:cNvPr id="10" name="Content Placeholder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F962084-301F-4F32-A961-3111187929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13" y="555625"/>
            <a:ext cx="6997700" cy="46291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C8364-67B2-44F3-B9AE-58818F78D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13" y="5358141"/>
            <a:ext cx="10974887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latin typeface="+mj-lt"/>
                <a:ea typeface="+mj-ea"/>
                <a:cs typeface="+mj-cs"/>
              </a:rPr>
              <a:t>Gerda Lerner</a:t>
            </a:r>
            <a:r>
              <a:rPr lang="en-US" sz="4800" dirty="0"/>
              <a:t>  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Bernice "Bunny" Sandler</a:t>
            </a:r>
          </a:p>
        </p:txBody>
      </p:sp>
    </p:spTree>
    <p:extLst>
      <p:ext uri="{BB962C8B-B14F-4D97-AF65-F5344CB8AC3E}">
        <p14:creationId xmlns:p14="http://schemas.microsoft.com/office/powerpoint/2010/main" val="399329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A9DB8F-04DD-47D2-B773-975537BB7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36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787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D082C1A-119F-4D33-B5C5-0F8F93279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42" y="643468"/>
            <a:ext cx="7428088" cy="557106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9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765643-B9C3-4860-A5AD-0CB37D0D86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" r="-2" b="433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45C8B-A70B-4FBC-AC28-86B2FAD0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Black Women Oral History Project</a:t>
            </a:r>
          </a:p>
        </p:txBody>
      </p:sp>
      <p:pic>
        <p:nvPicPr>
          <p:cNvPr id="6" name="Content Placeholder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506D280E-1E2B-4D31-A631-081F4CEF7A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3773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295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5343A-16C3-46BD-BB82-F34271BFD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Women's organizations</a:t>
            </a:r>
          </a:p>
        </p:txBody>
      </p:sp>
      <p:pic>
        <p:nvPicPr>
          <p:cNvPr id="6" name="Content Placeholder 5" descr="A picture containing text, footwear&#10;&#10;Description automatically generated">
            <a:extLst>
              <a:ext uri="{FF2B5EF4-FFF2-40B4-BE49-F238E27FC236}">
                <a16:creationId xmlns:a16="http://schemas.microsoft.com/office/drawing/2014/main" id="{28689CA9-44A2-4809-A5DB-B021164519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17" y="1480008"/>
            <a:ext cx="3147413" cy="3897725"/>
          </a:xfrm>
          <a:prstGeom prst="rect">
            <a:avLst/>
          </a:prstGeom>
        </p:spPr>
      </p:pic>
      <p:pic>
        <p:nvPicPr>
          <p:cNvPr id="8" name="Content Placeholder 7" descr="A picture containing text, outdoor, red, sign&#10;&#10;Description automatically generated">
            <a:extLst>
              <a:ext uri="{FF2B5EF4-FFF2-40B4-BE49-F238E27FC236}">
                <a16:creationId xmlns:a16="http://schemas.microsoft.com/office/drawing/2014/main" id="{9F737482-1A38-4B8E-BF67-0DEEF41C2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14" y="1361913"/>
            <a:ext cx="3141973" cy="41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66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B69A00DF-D988-4758-A6B0-7D274755B6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 r="2" b="737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FE8D2B7-2A40-4822-B62E-BC46296B8C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r="-2" b="-2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CC9B7-DF54-4255-83C0-E29D6BC3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latin typeface="+mj-lt"/>
                <a:ea typeface="+mj-ea"/>
                <a:cs typeface="+mj-cs"/>
              </a:rPr>
              <a:t>Radcliffe College Archives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8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80E7C-1009-4414-8D77-7DA5047BC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670097" cy="11201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Maud Wood Park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77E18-4C2E-450B-A00E-7640A9DF5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505" y="2872899"/>
            <a:ext cx="4400164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Shown here in 1928</a:t>
            </a:r>
          </a:p>
          <a:p>
            <a:endParaRPr lang="en-US" sz="2200" dirty="0">
              <a:cs typeface="Calibri" panose="020F0502020204030204"/>
            </a:endParaRPr>
          </a:p>
          <a:p>
            <a:r>
              <a:rPr lang="en-US" sz="2200" dirty="0">
                <a:cs typeface="Calibri" panose="020F0502020204030204"/>
              </a:rPr>
              <a:t>Radcliffe College class of 1898</a:t>
            </a:r>
            <a:endParaRPr lang="en-US" dirty="0"/>
          </a:p>
          <a:p>
            <a:r>
              <a:rPr lang="en-US" sz="2200" dirty="0">
                <a:cs typeface="Calibri" panose="020F0502020204030204"/>
              </a:rPr>
              <a:t>Suffrage activist</a:t>
            </a:r>
          </a:p>
          <a:p>
            <a:r>
              <a:rPr lang="en-US" sz="2200" dirty="0">
                <a:cs typeface="Calibri" panose="020F0502020204030204"/>
              </a:rPr>
              <a:t>Donated Woman's Rights Collection in 1943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430BC69-B9C1-4408-A443-9B255F324F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 r="-1" b="277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3106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E03373-523A-42EE-8FE7-6FC9FE4C6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81" b="70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4376F-72FD-4A9A-B63A-D0BB606D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Victoria Ogden Howarth (Class of 1911) scrapbook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02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43B0-B0F0-4C30-8FB5-16BB4330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868705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cs typeface="Calibri Light"/>
              </a:rPr>
              <a:t>Black </a:t>
            </a:r>
            <a:r>
              <a:rPr lang="en-US" sz="3600">
                <a:solidFill>
                  <a:srgbClr val="FFFFFF"/>
                </a:solidFill>
                <a:cs typeface="Calibri Light"/>
              </a:rPr>
              <a:t>feminists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57F9F2B-5768-4857-B91C-2091168C8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22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059E4E2-32D0-40BC-83A8-D862A3A58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2586" b="32458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F80DCF-91A3-4623-BDA0-C711B7CF1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562856"/>
            <a:ext cx="689457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solidFill>
                  <a:srgbClr val="FFFFFF"/>
                </a:solidFill>
                <a:cs typeface="Calibri"/>
              </a:rPr>
              <a:t>Angela Y. Davis </a:t>
            </a:r>
          </a:p>
          <a:p>
            <a:r>
              <a:rPr lang="en-US" sz="2200">
                <a:solidFill>
                  <a:srgbClr val="FFFFFF"/>
                </a:solidFill>
                <a:cs typeface="Calibri"/>
              </a:rPr>
              <a:t>June Jordan</a:t>
            </a:r>
            <a:endParaRPr lang="en-US" sz="22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92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person, indoor, wall, standing&#10;&#10;Description automatically generated">
            <a:extLst>
              <a:ext uri="{FF2B5EF4-FFF2-40B4-BE49-F238E27FC236}">
                <a16:creationId xmlns:a16="http://schemas.microsoft.com/office/drawing/2014/main" id="{645F263B-6078-484B-8B8E-894A4C82B6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3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2E84DCA-88B2-435E-A0DB-44507A3F3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34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95501-3CF5-4B81-8E40-DE4EF013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Conservative women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CE83A1-EC92-4FAC-8296-996B9AE7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618" y="2258171"/>
            <a:ext cx="2908887" cy="391879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Anna Chennault</a:t>
            </a:r>
            <a:endParaRPr lang="en-US" dirty="0"/>
          </a:p>
          <a:p>
            <a:r>
              <a:rPr lang="en-US" sz="2400" dirty="0">
                <a:cs typeface="Calibri"/>
              </a:rPr>
              <a:t>Mildred Jefferson (shown here with Phyllis Schlafly)</a:t>
            </a:r>
          </a:p>
        </p:txBody>
      </p:sp>
    </p:spTree>
    <p:extLst>
      <p:ext uri="{BB962C8B-B14F-4D97-AF65-F5344CB8AC3E}">
        <p14:creationId xmlns:p14="http://schemas.microsoft.com/office/powerpoint/2010/main" val="361791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317-377D-477E-A110-E49678D0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Eleanor Skelton Cash diary, ca.1986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CA6CD5-18E9-4C03-B2EB-D16AB7FD8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28" y="1825625"/>
            <a:ext cx="9350824" cy="4351338"/>
          </a:xfrm>
        </p:spPr>
      </p:pic>
    </p:spTree>
    <p:extLst>
      <p:ext uri="{BB962C8B-B14F-4D97-AF65-F5344CB8AC3E}">
        <p14:creationId xmlns:p14="http://schemas.microsoft.com/office/powerpoint/2010/main" val="1812043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CF049C02-5D8E-41E8-943B-08BB9D498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r="-1" b="3644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3B6E7F-7332-4DDC-8E44-25AED3C2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2379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/>
              <a:t>Pauli Murray </a:t>
            </a:r>
            <a:br>
              <a:rPr lang="en-US" sz="3600" dirty="0"/>
            </a:br>
            <a:r>
              <a:rPr lang="en-US" sz="3600">
                <a:cs typeface="Calibri Light"/>
              </a:rPr>
              <a:t>                 Adrienne Rich </a:t>
            </a:r>
            <a:endParaRPr lang="en-US" sz="3600" kern="1200">
              <a:cs typeface="Calibri Light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8E2C9784-9463-44EF-9867-5F794CFD91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737" b="35238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5359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4AC32-BBC7-48E2-BC34-543463FB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33" y="412454"/>
            <a:ext cx="2454318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"ordinary" women</a:t>
            </a:r>
            <a:endParaRPr lang="en-US" sz="2000" kern="1200"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60D63943-71A9-497A-B796-3F3B7C91F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/>
              <a:t>Beatrice Jeanette Whiting,  1915</a:t>
            </a:r>
            <a:endParaRPr lang="en-US">
              <a:cs typeface="Calibri" panose="020F0502020204030204"/>
            </a:endParaRPr>
          </a:p>
          <a:p>
            <a:r>
              <a:rPr lang="en-US" sz="1700"/>
              <a:t>Jennifer Halpern, 1975</a:t>
            </a:r>
            <a:endParaRPr lang="en-US" sz="1700">
              <a:cs typeface="Calibri"/>
            </a:endParaRPr>
          </a:p>
        </p:txBody>
      </p:sp>
      <p:pic>
        <p:nvPicPr>
          <p:cNvPr id="8" name="Content Placeholder 7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D175FD32-4AA0-4381-B83A-308C30552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52F0D0A9-ADAD-406C-9899-B2F1146056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r="11532" b="-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48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indoor, floor, room, ceiling&#10;&#10;Description automatically generated">
            <a:extLst>
              <a:ext uri="{FF2B5EF4-FFF2-40B4-BE49-F238E27FC236}">
                <a16:creationId xmlns:a16="http://schemas.microsoft.com/office/drawing/2014/main" id="{BB41B52B-572B-45EA-B21B-5FFC93FCC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4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2F04C-AFF7-4781-8D53-2899A514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latin typeface="+mj-lt"/>
                <a:ea typeface="+mj-ea"/>
                <a:cs typeface="+mj-cs"/>
              </a:rPr>
              <a:t>Arrival of the </a:t>
            </a:r>
            <a:r>
              <a:rPr lang="en-US" sz="2600"/>
              <a:t>Woman's</a:t>
            </a:r>
            <a:r>
              <a:rPr lang="en-US" sz="2600" kern="120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Rights Collection at Radcliffe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latin typeface="+mj-lt"/>
                <a:ea typeface="+mj-ea"/>
                <a:cs typeface="+mj-cs"/>
              </a:rPr>
              <a:t>August 1943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8A959-C782-46AB-A377-0302FAD81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/>
          </a:p>
          <a:p>
            <a:endParaRPr lang="en-US" sz="2200" dirty="0"/>
          </a:p>
          <a:p>
            <a:r>
              <a:rPr lang="en-US" sz="2400" dirty="0"/>
              <a:t>Students pull a wagon that once sold the suffrage newspaper The Woman’s Journal to Longfellow Hall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2278ED-F5F1-4FCF-A280-A18210F6BF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b="375"/>
          <a:stretch>
            <a:fillRect/>
          </a:stretch>
        </p:blipFill>
        <p:spPr>
          <a:xfrm>
            <a:off x="4654296" y="705353"/>
            <a:ext cx="6903720" cy="54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9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6907E-B442-444C-A728-F2DFD9BE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41312-FE09-4FB3-9F49-59AD19662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715010"/>
            <a:ext cx="4243589" cy="34785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Woman's Rights Collection </a:t>
            </a:r>
            <a:r>
              <a:rPr lang="en-US" sz="4000" dirty="0"/>
              <a:t>displayed in Longfellow Hall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2D714F-2B63-405B-B62C-D5BCAB47BB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1" r="-1" b="12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272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C2B54276-F1D0-434E-85CC-F6B72DCEF8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18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D8EE47-C863-4474-AA6F-819AB17CA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1" b="-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C3EFA-E1AC-45C2-A9F4-3B1E7836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kern="1200" dirty="0">
              <a:latin typeface="+mj-lt"/>
              <a:cs typeface="Calibri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6EED9DB-5B16-4096-8DC0-7D2BB71DE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618" y="1778007"/>
            <a:ext cx="2835818" cy="43989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Radcliffe College President Wilbur K. Jordan</a:t>
            </a:r>
            <a:endParaRPr lang="en-US"/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Historian Mary Ritter Beard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4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36A21-B873-4574-800A-490C362F9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1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window, indoor, shelf&#10;&#10;Description automatically generated">
            <a:extLst>
              <a:ext uri="{FF2B5EF4-FFF2-40B4-BE49-F238E27FC236}">
                <a16:creationId xmlns:a16="http://schemas.microsoft.com/office/drawing/2014/main" id="{D67EFE4C-9469-4886-8796-6BFE4DEA02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187901"/>
            <a:ext cx="12191980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364DE-0B06-49E8-AA4B-99437337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Women's Archives room in Byerly Hall</a:t>
            </a:r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93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4F700-C3E4-4900-98B5-CEEFC51C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Miriam Van Waters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68FDF4-C68A-4A18-9B8F-ADCF6F26E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r="12205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DF63374-9FCD-4A6F-B846-84AA57694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8966" y="3428999"/>
            <a:ext cx="3810000" cy="28193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Hilda Worthington Smith</a:t>
            </a:r>
          </a:p>
        </p:txBody>
      </p:sp>
      <p:pic>
        <p:nvPicPr>
          <p:cNvPr id="8" name="Content Placeholder 7" descr="A picture containing text, wall, person, posing&#10;&#10;Description automatically generated">
            <a:extLst>
              <a:ext uri="{FF2B5EF4-FFF2-40B4-BE49-F238E27FC236}">
                <a16:creationId xmlns:a16="http://schemas.microsoft.com/office/drawing/2014/main" id="{BDDA8A45-0787-4C0A-B83C-00E2A4FD3E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r="12800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141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68E39-B928-4410-BE54-E6AF4EDC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Beecher Stowe family papers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59B88-CB32-4770-9551-4F2C5D4A8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3878247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/>
          </a:p>
          <a:p>
            <a:r>
              <a:rPr lang="en-US" sz="2200" dirty="0"/>
              <a:t>Letter from Lyman Beecher sent to his daughter Catherine, 1827 </a:t>
            </a:r>
            <a:endParaRPr lang="en-US" sz="2200">
              <a:cs typeface="Calibri"/>
            </a:endParaRPr>
          </a:p>
        </p:txBody>
      </p:sp>
      <p:pic>
        <p:nvPicPr>
          <p:cNvPr id="10" name="Picture Placeholder 9" descr="Text, letter&#10;&#10;Description automatically generated">
            <a:extLst>
              <a:ext uri="{FF2B5EF4-FFF2-40B4-BE49-F238E27FC236}">
                <a16:creationId xmlns:a16="http://schemas.microsoft.com/office/drawing/2014/main" id="{4891CD7B-5A06-4D95-8506-EF85C5B2E9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 r="-1" b="967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1056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220</Words>
  <Application>Microsoft Office PowerPoint</Application>
  <PresentationFormat>Widescreen</PresentationFormat>
  <Paragraphs>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Next LT Pro</vt:lpstr>
      <vt:lpstr>Calibri</vt:lpstr>
      <vt:lpstr>Calibri Light</vt:lpstr>
      <vt:lpstr>Office Theme</vt:lpstr>
      <vt:lpstr>Documenting Women's History at the Schlesinger Library</vt:lpstr>
      <vt:lpstr>Maud Wood Park</vt:lpstr>
      <vt:lpstr>Arrival of the Woman's Rights Collection at Radcliffe August 1943</vt:lpstr>
      <vt:lpstr>PowerPoint Presentation</vt:lpstr>
      <vt:lpstr>PowerPoint Presentation</vt:lpstr>
      <vt:lpstr>PowerPoint Presentation</vt:lpstr>
      <vt:lpstr>Women's Archives room in Byerly Hall</vt:lpstr>
      <vt:lpstr>Miriam Van Waters </vt:lpstr>
      <vt:lpstr>Beecher Stowe family papers</vt:lpstr>
      <vt:lpstr>1961: Widener transferred 1,500 cookbooks to Women's Archives</vt:lpstr>
      <vt:lpstr>Arthur and Elizabeth Schlesinger</vt:lpstr>
      <vt:lpstr>Schlesinger Library, 1971</vt:lpstr>
      <vt:lpstr>PowerPoint Presentation</vt:lpstr>
      <vt:lpstr>Gerda Lerner  Bernice "Bunny" Sandler</vt:lpstr>
      <vt:lpstr>PowerPoint Presentation</vt:lpstr>
      <vt:lpstr>PowerPoint Presentation</vt:lpstr>
      <vt:lpstr>Black Women Oral History Project</vt:lpstr>
      <vt:lpstr>Women's organizations</vt:lpstr>
      <vt:lpstr>Radcliffe College Archives</vt:lpstr>
      <vt:lpstr>Victoria Ogden Howarth (Class of 1911) scrapbook </vt:lpstr>
      <vt:lpstr>Black feminists</vt:lpstr>
      <vt:lpstr>Conservative women</vt:lpstr>
      <vt:lpstr>Eleanor Skelton Cash diary, ca.1986</vt:lpstr>
      <vt:lpstr>Pauli Murray                   Adrienne Rich </vt:lpstr>
      <vt:lpstr>"ordinary" women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Documenting Women’s History at the Schlesinger Library</dc:title>
  <dc:creator>Gotwals, Jenny</dc:creator>
  <cp:lastModifiedBy> </cp:lastModifiedBy>
  <cp:revision>223</cp:revision>
  <dcterms:created xsi:type="dcterms:W3CDTF">2021-05-16T14:44:29Z</dcterms:created>
  <dcterms:modified xsi:type="dcterms:W3CDTF">2021-05-20T00:09:37Z</dcterms:modified>
</cp:coreProperties>
</file>